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9BC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A85464-056D-4403-BFD7-392490369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CE848BF-9148-454E-8AF6-0B1D7ECAD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B95D1D-8FA0-4B95-B16B-92696D70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9C9080-3532-4FC9-AC78-F69D52CB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CAE25F-1ED5-4A8D-83F7-92FA45B1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11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675997-C820-4396-9004-275C0509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B5B0C6-3C2D-435D-BB29-4F8D9C06B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D7FD3A-0344-40EE-9268-60A00CE2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7C141E-A885-412D-8E2C-74BAD000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B1FFB7-A089-4562-BD23-09C18474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03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1E5C7D-8E18-48B2-9744-A50FE4CAE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2158CCA-AB99-43E8-9200-196F34ABA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606290-48FE-4F89-A48F-2EFB05A6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E174EF-5DB7-44CB-A1AA-C6D4192A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A16F34-BDBC-4C39-86E4-E0405AB5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70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5897B1-6390-4CA9-8603-8B5A7B48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ED4617-DC6A-41D5-BAC5-8E78AE5BB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8810F6-0F2A-4292-8EA9-E1F69858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0B0AE8-05C7-45C0-BCE1-66EC0701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B68792-69F3-422E-B50A-74443936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28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A88F62-A45A-447E-A36C-53B85D17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6665D6-EC87-450A-83D6-4520A3AA4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BA76F8-DE1A-4DE1-8B05-B13F316A1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59F34D-F211-4DC7-AF14-7FC83DB3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69B18D-8088-4B34-8697-0BCE759C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1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41BD4A-2697-464C-8559-98C301A5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AF0335-F69B-4D10-910E-97BEB10DE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8AEC7A-F0AB-4503-8F18-8CF0BDC8C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EBBE841-A326-4B0A-97AC-908B233B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15C61B3-35ED-4FCF-93E9-6A96BC38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11C0FD-0933-45A1-9B20-509E764C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66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568343-004A-4A27-A0EC-0ED6E1543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B0C361-7A2F-45D7-BB2E-903820ED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6BD404-D943-420B-AECD-5A5449457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14E986F-1315-48EE-8975-5F0007182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6B98A71-113D-4BCB-872F-48A8E7D5D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6399B84-D28B-4438-A6D4-0A0468A1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2A9D697-E5DC-45F5-88E9-C53B36F9C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A3C6768-BE19-4B21-9D43-54B6398F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2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1BD921-0E67-42F6-8EC7-16050FDE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F3C4441-571B-4F0C-BD3A-C7762DBE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05D0FE9-CB1B-4392-9F0C-5609A45F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D509687-CB96-4C14-B8EB-0DF3A060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06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EDD6714-D315-4E05-9E2F-FDC89427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840AEB-D5DA-4685-946F-3C14BBB4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1C586D-145C-4463-BD96-8D9E4152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455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82227E-5335-47EA-813D-D430B032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170F48-3B0F-4495-A20F-D36DD35F6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8F2F7B-2E7E-406A-A8D7-4155D049C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465F41-77BD-4FFC-802D-3671F654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B17824-1E35-4C23-9909-8B1F8E82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5EB719-BA2B-42DD-A7E9-376CB874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56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F4A8C9-2B25-4179-AD51-6170DE233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B40560-F0B5-4369-BB3C-81DC2C3AC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642EBB-151F-4831-99AF-6DDF21434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B877EB-CB7A-4FF6-B5ED-9A794EB5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9DDF15B-2E47-413D-B920-1A27E7E7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64D907-9DE1-476E-86D8-8B5421BF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37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DEFB03A-AF99-4DEC-AF6D-4C369810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3C5230B-3E81-429E-85DF-6885C5250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D0DA33-5024-43E7-AEFB-3C42EF59C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F9E2-33E9-4377-B120-449EF9D07D9F}" type="datetimeFigureOut">
              <a:rPr lang="ko-KR" altLang="en-US" smtClean="0"/>
              <a:t>2025-07-09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0403BF-5C4B-42FC-9F09-1B730596F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7A1B71-E883-4C4F-B6C0-8E36AE0E7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49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C3D61B6-263E-4573-B70C-0C53287C6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02313"/>
              </p:ext>
            </p:extLst>
          </p:nvPr>
        </p:nvGraphicFramePr>
        <p:xfrm>
          <a:off x="319737" y="3429001"/>
          <a:ext cx="11268640" cy="2720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431">
                  <a:extLst>
                    <a:ext uri="{9D8B030D-6E8A-4147-A177-3AD203B41FA5}">
                      <a16:colId xmlns:a16="http://schemas.microsoft.com/office/drawing/2014/main" val="1520552151"/>
                    </a:ext>
                  </a:extLst>
                </a:gridCol>
                <a:gridCol w="2006613">
                  <a:extLst>
                    <a:ext uri="{9D8B030D-6E8A-4147-A177-3AD203B41FA5}">
                      <a16:colId xmlns:a16="http://schemas.microsoft.com/office/drawing/2014/main" val="376473183"/>
                    </a:ext>
                  </a:extLst>
                </a:gridCol>
                <a:gridCol w="1285022">
                  <a:extLst>
                    <a:ext uri="{9D8B030D-6E8A-4147-A177-3AD203B41FA5}">
                      <a16:colId xmlns:a16="http://schemas.microsoft.com/office/drawing/2014/main" val="137187439"/>
                    </a:ext>
                  </a:extLst>
                </a:gridCol>
                <a:gridCol w="667223">
                  <a:extLst>
                    <a:ext uri="{9D8B030D-6E8A-4147-A177-3AD203B41FA5}">
                      <a16:colId xmlns:a16="http://schemas.microsoft.com/office/drawing/2014/main" val="847026930"/>
                    </a:ext>
                  </a:extLst>
                </a:gridCol>
                <a:gridCol w="667223">
                  <a:extLst>
                    <a:ext uri="{9D8B030D-6E8A-4147-A177-3AD203B41FA5}">
                      <a16:colId xmlns:a16="http://schemas.microsoft.com/office/drawing/2014/main" val="1629173004"/>
                    </a:ext>
                  </a:extLst>
                </a:gridCol>
                <a:gridCol w="1359154">
                  <a:extLst>
                    <a:ext uri="{9D8B030D-6E8A-4147-A177-3AD203B41FA5}">
                      <a16:colId xmlns:a16="http://schemas.microsoft.com/office/drawing/2014/main" val="2080141945"/>
                    </a:ext>
                  </a:extLst>
                </a:gridCol>
                <a:gridCol w="1495070">
                  <a:extLst>
                    <a:ext uri="{9D8B030D-6E8A-4147-A177-3AD203B41FA5}">
                      <a16:colId xmlns:a16="http://schemas.microsoft.com/office/drawing/2014/main" val="1975048874"/>
                    </a:ext>
                  </a:extLst>
                </a:gridCol>
                <a:gridCol w="2063443">
                  <a:extLst>
                    <a:ext uri="{9D8B030D-6E8A-4147-A177-3AD203B41FA5}">
                      <a16:colId xmlns:a16="http://schemas.microsoft.com/office/drawing/2014/main" val="851572855"/>
                    </a:ext>
                  </a:extLst>
                </a:gridCol>
                <a:gridCol w="1161461">
                  <a:extLst>
                    <a:ext uri="{9D8B030D-6E8A-4147-A177-3AD203B41FA5}">
                      <a16:colId xmlns:a16="http://schemas.microsoft.com/office/drawing/2014/main" val="3136764883"/>
                    </a:ext>
                  </a:extLst>
                </a:gridCol>
              </a:tblGrid>
              <a:tr h="711890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팀 구성원 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이름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0" u="none" strike="noStrike" dirty="0">
                          <a:effectLst/>
                        </a:rPr>
                        <a:t>한글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팀 구성원 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이름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0" u="none" strike="noStrike" dirty="0">
                          <a:effectLst/>
                        </a:rPr>
                        <a:t>영문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)</a:t>
                      </a: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성별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학년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전공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연락처                      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(000-0000-0000)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E-mail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영어 수준          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최상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상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중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하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)               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22667"/>
                  </a:ext>
                </a:extLst>
              </a:tr>
              <a:tr h="31478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예시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Hong, </a:t>
                      </a:r>
                      <a:r>
                        <a:rPr lang="en-US" altLang="ko-KR" sz="1100" b="0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Kil</a:t>
                      </a:r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Dong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남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경영학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010-000-0000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sample@gmail.com</a:t>
                      </a:r>
                      <a:endParaRPr lang="ko-KR" altLang="en-US" sz="11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최상</a:t>
                      </a: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1430466889"/>
                  </a:ext>
                </a:extLst>
              </a:tr>
              <a:tr h="3147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009315750"/>
                  </a:ext>
                </a:extLst>
              </a:tr>
              <a:tr h="3147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2475259907"/>
                  </a:ext>
                </a:extLst>
              </a:tr>
              <a:tr h="3147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511658731"/>
                  </a:ext>
                </a:extLst>
              </a:tr>
              <a:tr h="3759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359127148"/>
                  </a:ext>
                </a:extLst>
              </a:tr>
              <a:tr h="3738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381741372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452DEDC8-1DA5-4534-AA09-AB40C276F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64029"/>
              </p:ext>
            </p:extLst>
          </p:nvPr>
        </p:nvGraphicFramePr>
        <p:xfrm>
          <a:off x="381000" y="1153888"/>
          <a:ext cx="11430004" cy="1672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612">
                  <a:extLst>
                    <a:ext uri="{9D8B030D-6E8A-4147-A177-3AD203B41FA5}">
                      <a16:colId xmlns:a16="http://schemas.microsoft.com/office/drawing/2014/main" val="700312633"/>
                    </a:ext>
                  </a:extLst>
                </a:gridCol>
                <a:gridCol w="1482164">
                  <a:extLst>
                    <a:ext uri="{9D8B030D-6E8A-4147-A177-3AD203B41FA5}">
                      <a16:colId xmlns:a16="http://schemas.microsoft.com/office/drawing/2014/main" val="3368481028"/>
                    </a:ext>
                  </a:extLst>
                </a:gridCol>
                <a:gridCol w="1195296">
                  <a:extLst>
                    <a:ext uri="{9D8B030D-6E8A-4147-A177-3AD203B41FA5}">
                      <a16:colId xmlns:a16="http://schemas.microsoft.com/office/drawing/2014/main" val="2769410248"/>
                    </a:ext>
                  </a:extLst>
                </a:gridCol>
                <a:gridCol w="800847">
                  <a:extLst>
                    <a:ext uri="{9D8B030D-6E8A-4147-A177-3AD203B41FA5}">
                      <a16:colId xmlns:a16="http://schemas.microsoft.com/office/drawing/2014/main" val="77405585"/>
                    </a:ext>
                  </a:extLst>
                </a:gridCol>
                <a:gridCol w="1679389">
                  <a:extLst>
                    <a:ext uri="{9D8B030D-6E8A-4147-A177-3AD203B41FA5}">
                      <a16:colId xmlns:a16="http://schemas.microsoft.com/office/drawing/2014/main" val="416777594"/>
                    </a:ext>
                  </a:extLst>
                </a:gridCol>
                <a:gridCol w="1940748">
                  <a:extLst>
                    <a:ext uri="{9D8B030D-6E8A-4147-A177-3AD203B41FA5}">
                      <a16:colId xmlns:a16="http://schemas.microsoft.com/office/drawing/2014/main" val="4224478336"/>
                    </a:ext>
                  </a:extLst>
                </a:gridCol>
                <a:gridCol w="1350906">
                  <a:extLst>
                    <a:ext uri="{9D8B030D-6E8A-4147-A177-3AD203B41FA5}">
                      <a16:colId xmlns:a16="http://schemas.microsoft.com/office/drawing/2014/main" val="2076579981"/>
                    </a:ext>
                  </a:extLst>
                </a:gridCol>
                <a:gridCol w="1485042">
                  <a:extLst>
                    <a:ext uri="{9D8B030D-6E8A-4147-A177-3AD203B41FA5}">
                      <a16:colId xmlns:a16="http://schemas.microsoft.com/office/drawing/2014/main" val="4034869305"/>
                    </a:ext>
                  </a:extLst>
                </a:gridCol>
              </a:tblGrid>
              <a:tr h="101560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대학명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한글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대학명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영문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영문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팀원수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(3-5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팀장</a:t>
                      </a:r>
                      <a:endParaRPr lang="en-US" altLang="ko-KR" sz="1400" dirty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endParaRPr lang="en-US" altLang="ko-KR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RC 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지원 동기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RC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를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          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알게 된 경로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소속 투자      동아리명        </a:t>
                      </a:r>
                      <a:r>
                        <a:rPr lang="en-US" altLang="ko-KR" sz="1400" b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b="0" dirty="0">
                          <a:solidFill>
                            <a:schemeClr val="bg1"/>
                          </a:solidFill>
                        </a:rPr>
                        <a:t>해당시</a:t>
                      </a:r>
                      <a:r>
                        <a:rPr lang="en-US" altLang="ko-KR" sz="1400" b="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292558"/>
                  </a:ext>
                </a:extLst>
              </a:tr>
              <a:tr h="657073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6871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897869A-55A7-442D-B859-AC7314A74D6E}"/>
              </a:ext>
            </a:extLst>
          </p:cNvPr>
          <p:cNvSpPr txBox="1"/>
          <p:nvPr/>
        </p:nvSpPr>
        <p:spPr>
          <a:xfrm>
            <a:off x="390525" y="493397"/>
            <a:ext cx="8450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>
                <a:solidFill>
                  <a:srgbClr val="002060"/>
                </a:solidFill>
                <a:latin typeface="+mn-ea"/>
              </a:rPr>
              <a:t>2025-2026 CFA Institute Research Challenge </a:t>
            </a:r>
            <a:r>
              <a:rPr lang="ko-KR" altLang="en-US" sz="2400" b="1" dirty="0">
                <a:solidFill>
                  <a:srgbClr val="002060"/>
                </a:solidFill>
                <a:latin typeface="+mn-ea"/>
              </a:rPr>
              <a:t>참가 신청서</a:t>
            </a:r>
          </a:p>
        </p:txBody>
      </p:sp>
      <p:pic>
        <p:nvPicPr>
          <p:cNvPr id="3" name="그림 2" descr="폰트, 로고, 그래픽, 화이트이(가) 표시된 사진&#10;&#10;자동 생성된 설명">
            <a:extLst>
              <a:ext uri="{FF2B5EF4-FFF2-40B4-BE49-F238E27FC236}">
                <a16:creationId xmlns:a16="http://schemas.microsoft.com/office/drawing/2014/main" id="{67B5541D-183D-96FF-22B9-4BDD58B2F4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1" t="28929" r="4304" b="30088"/>
          <a:stretch/>
        </p:blipFill>
        <p:spPr>
          <a:xfrm>
            <a:off x="10001329" y="6270649"/>
            <a:ext cx="1587047" cy="5201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7060DD-9377-4C19-BD99-EF45B38C6900}"/>
              </a:ext>
            </a:extLst>
          </p:cNvPr>
          <p:cNvSpPr txBox="1"/>
          <p:nvPr/>
        </p:nvSpPr>
        <p:spPr>
          <a:xfrm>
            <a:off x="319737" y="2938808"/>
            <a:ext cx="10879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highlight>
                  <a:srgbClr val="FFFF00"/>
                </a:highlight>
              </a:rPr>
              <a:t>*</a:t>
            </a:r>
            <a:r>
              <a:rPr lang="ko-KR" altLang="en-US" sz="1200" dirty="0">
                <a:highlight>
                  <a:srgbClr val="FFFF00"/>
                </a:highlight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highlight>
                  <a:srgbClr val="FFFF00"/>
                </a:highlight>
              </a:rPr>
              <a:t>(</a:t>
            </a:r>
            <a:r>
              <a:rPr lang="ko-KR" altLang="en-US" sz="1200" dirty="0">
                <a:solidFill>
                  <a:srgbClr val="FF0000"/>
                </a:solidFill>
                <a:highlight>
                  <a:srgbClr val="FFFF00"/>
                </a:highlight>
              </a:rPr>
              <a:t>중요</a:t>
            </a:r>
            <a:r>
              <a:rPr lang="en-US" altLang="ko-KR" sz="1200" dirty="0">
                <a:solidFill>
                  <a:srgbClr val="FF0000"/>
                </a:solidFill>
                <a:highlight>
                  <a:srgbClr val="FFFF00"/>
                </a:highlight>
              </a:rPr>
              <a:t>) </a:t>
            </a:r>
            <a:r>
              <a:rPr lang="ko-KR" altLang="en-US" sz="1200" dirty="0">
                <a:highlight>
                  <a:srgbClr val="FFFF00"/>
                </a:highlight>
              </a:rPr>
              <a:t>각 </a:t>
            </a:r>
            <a:r>
              <a:rPr lang="ko-KR" altLang="en-US" sz="1200" dirty="0" err="1">
                <a:highlight>
                  <a:srgbClr val="FFFF00"/>
                </a:highlight>
              </a:rPr>
              <a:t>참가팀</a:t>
            </a:r>
            <a:r>
              <a:rPr lang="ko-KR" altLang="en-US" sz="1200" dirty="0">
                <a:highlight>
                  <a:srgbClr val="FFFF00"/>
                </a:highlight>
              </a:rPr>
              <a:t> </a:t>
            </a:r>
            <a:r>
              <a:rPr lang="ko-KR" altLang="en-US" sz="1200" b="1" dirty="0">
                <a:highlight>
                  <a:srgbClr val="FFFF00"/>
                </a:highlight>
              </a:rPr>
              <a:t>팀장</a:t>
            </a:r>
            <a:r>
              <a:rPr lang="ko-KR" altLang="en-US" sz="1200" dirty="0">
                <a:highlight>
                  <a:srgbClr val="FFFF00"/>
                </a:highlight>
              </a:rPr>
              <a:t>에게는 문자로 </a:t>
            </a:r>
            <a:r>
              <a:rPr lang="en-US" altLang="ko-KR" sz="1200" b="1" dirty="0">
                <a:highlight>
                  <a:srgbClr val="FFFF00"/>
                </a:highlight>
              </a:rPr>
              <a:t>8/28(</a:t>
            </a:r>
            <a:r>
              <a:rPr lang="ko-KR" altLang="en-US" sz="1200" b="1" dirty="0">
                <a:highlight>
                  <a:srgbClr val="FFFF00"/>
                </a:highlight>
              </a:rPr>
              <a:t>목</a:t>
            </a:r>
            <a:r>
              <a:rPr lang="en-US" altLang="ko-KR" sz="1200" b="1" dirty="0">
                <a:highlight>
                  <a:srgbClr val="FFFF00"/>
                </a:highlight>
              </a:rPr>
              <a:t>)</a:t>
            </a:r>
            <a:r>
              <a:rPr lang="en-US" altLang="ko-KR" sz="1200" dirty="0">
                <a:highlight>
                  <a:srgbClr val="FFFF00"/>
                </a:highlight>
              </a:rPr>
              <a:t> </a:t>
            </a:r>
            <a:r>
              <a:rPr lang="ko-KR" altLang="en-US" sz="1200" dirty="0">
                <a:highlight>
                  <a:srgbClr val="FFFF00"/>
                </a:highlight>
              </a:rPr>
              <a:t>팀장 </a:t>
            </a:r>
            <a:r>
              <a:rPr lang="ko-KR" altLang="en-US" sz="1200" dirty="0" err="1">
                <a:highlight>
                  <a:srgbClr val="FFFF00"/>
                </a:highlight>
              </a:rPr>
              <a:t>카카오톡방</a:t>
            </a:r>
            <a:r>
              <a:rPr lang="ko-KR" altLang="en-US" sz="1200" dirty="0">
                <a:highlight>
                  <a:srgbClr val="FFFF00"/>
                </a:highlight>
              </a:rPr>
              <a:t> 링크를 보내 초대하며</a:t>
            </a:r>
            <a:r>
              <a:rPr lang="en-US" altLang="ko-KR" sz="1200" dirty="0">
                <a:highlight>
                  <a:srgbClr val="FFFF00"/>
                </a:highlight>
              </a:rPr>
              <a:t>, </a:t>
            </a:r>
            <a:r>
              <a:rPr lang="ko-KR" altLang="en-US" sz="1200" dirty="0">
                <a:highlight>
                  <a:srgbClr val="FFFF00"/>
                </a:highlight>
              </a:rPr>
              <a:t>대회 기간 중 주요 공지사항은 해당 방을 통해 전달할 예정입니다</a:t>
            </a:r>
            <a:r>
              <a:rPr lang="en-US" altLang="ko-KR" sz="1200" dirty="0">
                <a:highlight>
                  <a:srgbClr val="FFFF00"/>
                </a:highlight>
              </a:rPr>
              <a:t>. </a:t>
            </a:r>
            <a:br>
              <a:rPr lang="en-US" altLang="ko-KR" sz="1200" dirty="0">
                <a:highlight>
                  <a:srgbClr val="FFFF00"/>
                </a:highlight>
              </a:rPr>
            </a:br>
            <a:r>
              <a:rPr lang="en-US" altLang="ko-KR" sz="1200" dirty="0">
                <a:highlight>
                  <a:srgbClr val="FFFF00"/>
                </a:highlight>
              </a:rPr>
              <a:t>  </a:t>
            </a:r>
            <a:r>
              <a:rPr lang="ko-KR" altLang="en-US" sz="1200" dirty="0">
                <a:highlight>
                  <a:srgbClr val="FFFF00"/>
                </a:highlight>
              </a:rPr>
              <a:t>팀장 번호 오류 없이 기입 바랍니다</a:t>
            </a:r>
            <a:r>
              <a:rPr lang="en-US" altLang="ko-KR" sz="1200" dirty="0">
                <a:highlight>
                  <a:srgbClr val="FFFF00"/>
                </a:highlight>
              </a:rPr>
              <a:t>. </a:t>
            </a:r>
            <a:endParaRPr lang="ko-KR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6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174</Words>
  <Application>Microsoft Office PowerPoint</Application>
  <PresentationFormat>와이드스크린</PresentationFormat>
  <Paragraphs>75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Kang Sean</dc:creator>
  <cp:lastModifiedBy>예슬 김</cp:lastModifiedBy>
  <cp:revision>12</cp:revision>
  <dcterms:created xsi:type="dcterms:W3CDTF">2019-07-15T06:24:05Z</dcterms:created>
  <dcterms:modified xsi:type="dcterms:W3CDTF">2025-07-09T04:56:06Z</dcterms:modified>
</cp:coreProperties>
</file>