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79BC"/>
    <a:srgbClr val="009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21" autoAdjust="0"/>
    <p:restoredTop sz="94660"/>
  </p:normalViewPr>
  <p:slideViewPr>
    <p:cSldViewPr snapToGrid="0">
      <p:cViewPr varScale="1">
        <p:scale>
          <a:sx n="74" d="100"/>
          <a:sy n="74" d="100"/>
        </p:scale>
        <p:origin x="23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2A85464-056D-4403-BFD7-392490369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CE848BF-9148-454E-8AF6-0B1D7ECAD9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9B95D1D-8FA0-4B95-B16B-92696D700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2024-07-16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89C9080-3532-4FC9-AC78-F69D52CBE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5CAE25F-1ED5-4A8D-83F7-92FA45B14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2113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675997-C820-4396-9004-275C0509D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4B5B0C6-3C2D-435D-BB29-4F8D9C06B0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4D7FD3A-0344-40EE-9268-60A00CE2C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2024-07-16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7C141E-A885-412D-8E2C-74BAD0002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B1FFB7-A089-4562-BD23-09C184748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803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F1E5C7D-8E18-48B2-9744-A50FE4CAE9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2158CCA-AB99-43E8-9200-196F34ABA7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C606290-48FE-4F89-A48F-2EFB05A62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2024-07-16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FE174EF-5DB7-44CB-A1AA-C6D4192A3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AA16F34-BDBC-4C39-86E4-E0405AB54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170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5897B1-6390-4CA9-8603-8B5A7B48C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1ED4617-DC6A-41D5-BAC5-8E78AE5BB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48810F6-0F2A-4292-8EA9-E1F698584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2024-07-16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30B0AE8-05C7-45C0-BCE1-66EC07017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5B68792-69F3-422E-B50A-744439369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2891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A88F62-A45A-447E-A36C-53B85D17F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E6665D6-EC87-450A-83D6-4520A3AA4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1BA76F8-DE1A-4DE1-8B05-B13F316A1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2024-07-16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59F34D-F211-4DC7-AF14-7FC83DB30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569B18D-8088-4B34-8697-0BCE759C9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713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41BD4A-2697-464C-8559-98C301A5F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AAF0335-F69B-4D10-910E-97BEB10DE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98AEC7A-F0AB-4503-8F18-8CF0BDC8C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EBBE841-A326-4B0A-97AC-908B233B2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2024-07-16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15C61B3-35ED-4FCF-93E9-6A96BC38D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811C0FD-0933-45A1-9B20-509E764C0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6675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568343-004A-4A27-A0EC-0ED6E1543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3B0C361-7A2F-45D7-BB2E-903820ED8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C6BD404-D943-420B-AECD-5A5449457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14E986F-1315-48EE-8975-5F00071825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6B98A71-113D-4BCB-872F-48A8E7D5D2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6399B84-D28B-4438-A6D4-0A0468A1C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2024-07-16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2A9D697-E5DC-45F5-88E9-C53B36F9C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A3C6768-BE19-4B21-9D43-54B6398F2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325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1BD921-0E67-42F6-8EC7-16050FDEA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F3C4441-571B-4F0C-BD3A-C7762DBE7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2024-07-16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05D0FE9-CB1B-4392-9F0C-5609A45FF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D509687-CB96-4C14-B8EB-0DF3A0603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1068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EDD6714-D315-4E05-9E2F-FDC89427D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2024-07-16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2840AEB-D5DA-4685-946F-3C14BBB4D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61C586D-145C-4463-BD96-8D9E4152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455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82227E-5335-47EA-813D-D430B0321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3170F48-3B0F-4495-A20F-D36DD35F6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B8F2F7B-2E7E-406A-A8D7-4155D049C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0465F41-77BD-4FFC-802D-3671F654F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2024-07-16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7B17824-1E35-4C23-9909-8B1F8E82C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35EB719-BA2B-42DD-A7E9-376CB874F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6567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AF4A8C9-2B25-4179-AD51-6170DE233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FB40560-F0B5-4369-BB3C-81DC2C3ACF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5642EBB-151F-4831-99AF-6DDF21434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CB877EB-CB7A-4FF6-B5ED-9A794EB5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5F9E2-33E9-4377-B120-449EF9D07D9F}" type="datetimeFigureOut">
              <a:rPr lang="ko-KR" altLang="en-US" smtClean="0"/>
              <a:t>2024-07-16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9DDF15B-2E47-413D-B920-1A27E7E79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A64D907-9DE1-476E-86D8-8B5421BF8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637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DEFB03A-AF99-4DEC-AF6D-4C369810E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3C5230B-3E81-429E-85DF-6885C5250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5D0DA33-5024-43E7-AEFB-3C42EF59CF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5F9E2-33E9-4377-B120-449EF9D07D9F}" type="datetimeFigureOut">
              <a:rPr lang="ko-KR" altLang="en-US" smtClean="0"/>
              <a:t>2024-07-16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00403BF-5C4B-42FC-9F09-1B730596FB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7A1B71-E883-4C4F-B6C0-8E36AE0E76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5D0D2-996B-421F-8AE5-D8606CFB7D6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0497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6C3D61B6-263E-4573-B70C-0C53287C6D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186654"/>
              </p:ext>
            </p:extLst>
          </p:nvPr>
        </p:nvGraphicFramePr>
        <p:xfrm>
          <a:off x="380995" y="3185070"/>
          <a:ext cx="11430005" cy="28759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1499">
                  <a:extLst>
                    <a:ext uri="{9D8B030D-6E8A-4147-A177-3AD203B41FA5}">
                      <a16:colId xmlns:a16="http://schemas.microsoft.com/office/drawing/2014/main" val="1520552151"/>
                    </a:ext>
                  </a:extLst>
                </a:gridCol>
                <a:gridCol w="2035347">
                  <a:extLst>
                    <a:ext uri="{9D8B030D-6E8A-4147-A177-3AD203B41FA5}">
                      <a16:colId xmlns:a16="http://schemas.microsoft.com/office/drawing/2014/main" val="376473183"/>
                    </a:ext>
                  </a:extLst>
                </a:gridCol>
                <a:gridCol w="1303423">
                  <a:extLst>
                    <a:ext uri="{9D8B030D-6E8A-4147-A177-3AD203B41FA5}">
                      <a16:colId xmlns:a16="http://schemas.microsoft.com/office/drawing/2014/main" val="137187439"/>
                    </a:ext>
                  </a:extLst>
                </a:gridCol>
                <a:gridCol w="676778">
                  <a:extLst>
                    <a:ext uri="{9D8B030D-6E8A-4147-A177-3AD203B41FA5}">
                      <a16:colId xmlns:a16="http://schemas.microsoft.com/office/drawing/2014/main" val="847026930"/>
                    </a:ext>
                  </a:extLst>
                </a:gridCol>
                <a:gridCol w="676778">
                  <a:extLst>
                    <a:ext uri="{9D8B030D-6E8A-4147-A177-3AD203B41FA5}">
                      <a16:colId xmlns:a16="http://schemas.microsoft.com/office/drawing/2014/main" val="1629173004"/>
                    </a:ext>
                  </a:extLst>
                </a:gridCol>
                <a:gridCol w="1378617">
                  <a:extLst>
                    <a:ext uri="{9D8B030D-6E8A-4147-A177-3AD203B41FA5}">
                      <a16:colId xmlns:a16="http://schemas.microsoft.com/office/drawing/2014/main" val="2080141945"/>
                    </a:ext>
                  </a:extLst>
                </a:gridCol>
                <a:gridCol w="1516479">
                  <a:extLst>
                    <a:ext uri="{9D8B030D-6E8A-4147-A177-3AD203B41FA5}">
                      <a16:colId xmlns:a16="http://schemas.microsoft.com/office/drawing/2014/main" val="1975048874"/>
                    </a:ext>
                  </a:extLst>
                </a:gridCol>
                <a:gridCol w="2092991">
                  <a:extLst>
                    <a:ext uri="{9D8B030D-6E8A-4147-A177-3AD203B41FA5}">
                      <a16:colId xmlns:a16="http://schemas.microsoft.com/office/drawing/2014/main" val="851572855"/>
                    </a:ext>
                  </a:extLst>
                </a:gridCol>
                <a:gridCol w="1178093">
                  <a:extLst>
                    <a:ext uri="{9D8B030D-6E8A-4147-A177-3AD203B41FA5}">
                      <a16:colId xmlns:a16="http://schemas.microsoft.com/office/drawing/2014/main" val="3136764883"/>
                    </a:ext>
                  </a:extLst>
                </a:gridCol>
              </a:tblGrid>
              <a:tr h="752475">
                <a:tc>
                  <a:txBody>
                    <a:bodyPr/>
                    <a:lstStyle/>
                    <a:p>
                      <a:pPr algn="ctr" fontAlgn="ctr"/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팀 구성원 </a:t>
                      </a:r>
                      <a:endParaRPr lang="en-US" altLang="ko-KR" sz="1400" b="1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이름</a:t>
                      </a:r>
                      <a:r>
                        <a:rPr lang="en-US" altLang="ko-KR" sz="1400" b="0" u="none" strike="noStrike" dirty="0">
                          <a:effectLst/>
                        </a:rPr>
                        <a:t>(</a:t>
                      </a:r>
                      <a:r>
                        <a:rPr lang="ko-KR" altLang="en-US" sz="1400" b="0" u="none" strike="noStrike" dirty="0">
                          <a:effectLst/>
                        </a:rPr>
                        <a:t>한글</a:t>
                      </a:r>
                      <a:r>
                        <a:rPr lang="en-US" altLang="ko-KR" sz="1400" b="0" u="none" strike="noStrike" dirty="0">
                          <a:effectLst/>
                        </a:rPr>
                        <a:t>)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팀 구성원 </a:t>
                      </a:r>
                      <a:endParaRPr lang="en-US" altLang="ko-KR" sz="1400" b="1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이름</a:t>
                      </a:r>
                      <a:r>
                        <a:rPr lang="en-US" altLang="ko-KR" sz="1400" b="0" u="none" strike="noStrike" dirty="0">
                          <a:effectLst/>
                        </a:rPr>
                        <a:t>(</a:t>
                      </a:r>
                      <a:r>
                        <a:rPr lang="ko-KR" altLang="en-US" sz="1400" b="0" u="none" strike="noStrike" dirty="0">
                          <a:effectLst/>
                        </a:rPr>
                        <a:t>영문</a:t>
                      </a:r>
                      <a:r>
                        <a:rPr lang="en-US" altLang="ko-KR" sz="1400" b="0" u="none" strike="noStrike" dirty="0">
                          <a:effectLst/>
                        </a:rPr>
                        <a:t>)</a:t>
                      </a:r>
                    </a:p>
                  </a:txBody>
                  <a:tcPr marL="4118" marR="4118" marT="41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성별</a:t>
                      </a:r>
                      <a:endParaRPr lang="en-US" altLang="ko-KR" sz="1400" b="1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남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lang="ko-KR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</a:t>
                      </a:r>
                      <a:r>
                        <a:rPr lang="en-US" altLang="ko-K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학년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전공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연락처                       </a:t>
                      </a:r>
                      <a:r>
                        <a:rPr lang="en-US" altLang="ko-KR" sz="1400" b="1" u="none" strike="noStrike" dirty="0">
                          <a:effectLst/>
                        </a:rPr>
                        <a:t>(000-0000-0000)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E-mail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400" b="1" u="none" strike="noStrike" dirty="0">
                          <a:effectLst/>
                        </a:rPr>
                        <a:t>영어 수준           </a:t>
                      </a:r>
                      <a:r>
                        <a:rPr lang="en-US" altLang="ko-KR" sz="1400" b="1" u="none" strike="noStrike" dirty="0">
                          <a:effectLst/>
                        </a:rPr>
                        <a:t>(</a:t>
                      </a:r>
                      <a:r>
                        <a:rPr lang="ko-KR" altLang="en-US" sz="1400" b="1" u="none" strike="noStrike" dirty="0">
                          <a:effectLst/>
                        </a:rPr>
                        <a:t>최상</a:t>
                      </a:r>
                      <a:r>
                        <a:rPr lang="en-US" altLang="ko-KR" sz="1400" b="1" u="none" strike="noStrike" dirty="0">
                          <a:effectLst/>
                        </a:rPr>
                        <a:t>-</a:t>
                      </a:r>
                      <a:r>
                        <a:rPr lang="ko-KR" altLang="en-US" sz="1400" b="1" u="none" strike="noStrike" dirty="0">
                          <a:effectLst/>
                        </a:rPr>
                        <a:t>상</a:t>
                      </a:r>
                      <a:r>
                        <a:rPr lang="en-US" altLang="ko-KR" sz="1400" b="1" u="none" strike="noStrike" dirty="0">
                          <a:effectLst/>
                        </a:rPr>
                        <a:t>-</a:t>
                      </a:r>
                      <a:r>
                        <a:rPr lang="ko-KR" altLang="en-US" sz="1400" b="1" u="none" strike="noStrike" dirty="0">
                          <a:effectLst/>
                        </a:rPr>
                        <a:t>중</a:t>
                      </a:r>
                      <a:r>
                        <a:rPr lang="en-US" altLang="ko-KR" sz="1400" b="1" u="none" strike="noStrike" dirty="0">
                          <a:effectLst/>
                        </a:rPr>
                        <a:t>-</a:t>
                      </a:r>
                      <a:r>
                        <a:rPr lang="ko-KR" altLang="en-US" sz="1400" b="1" u="none" strike="noStrike" dirty="0">
                          <a:effectLst/>
                        </a:rPr>
                        <a:t>하</a:t>
                      </a:r>
                      <a:r>
                        <a:rPr lang="en-US" altLang="ko-KR" sz="1400" b="1" u="none" strike="noStrike" dirty="0">
                          <a:effectLst/>
                        </a:rPr>
                        <a:t>)               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22667"/>
                  </a:ext>
                </a:extLst>
              </a:tr>
              <a:tr h="33272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예시</a:t>
                      </a: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홍길동</a:t>
                      </a: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Hong, </a:t>
                      </a:r>
                      <a:r>
                        <a:rPr lang="en-US" altLang="ko-KR" sz="1100" b="0" i="0" u="none" strike="noStrike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Kil</a:t>
                      </a:r>
                      <a:r>
                        <a:rPr lang="en-US" altLang="ko-KR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 Dong</a:t>
                      </a:r>
                      <a:endParaRPr lang="ko-KR" alt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남</a:t>
                      </a: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경영학</a:t>
                      </a: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010-000-0000</a:t>
                      </a:r>
                      <a:endParaRPr lang="ko-KR" alt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sng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sample@gmail.com</a:t>
                      </a:r>
                      <a:endParaRPr lang="ko-KR" altLang="en-US" sz="1100" b="0" i="0" u="sng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최상</a:t>
                      </a:r>
                    </a:p>
                  </a:txBody>
                  <a:tcPr marL="4118" marR="4118" marT="4118" marB="0" anchor="ctr"/>
                </a:tc>
                <a:extLst>
                  <a:ext uri="{0D108BD9-81ED-4DB2-BD59-A6C34878D82A}">
                    <a16:rowId xmlns:a16="http://schemas.microsoft.com/office/drawing/2014/main" val="1430466889"/>
                  </a:ext>
                </a:extLst>
              </a:tr>
              <a:tr h="3327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 dirty="0">
                          <a:effectLst/>
                        </a:rPr>
                        <a:t>　</a:t>
                      </a:r>
                      <a:endParaRPr lang="ko-KR" alt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 dirty="0">
                          <a:effectLst/>
                        </a:rPr>
                        <a:t>　</a:t>
                      </a:r>
                      <a:endParaRPr lang="ko-KR" alt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extLst>
                  <a:ext uri="{0D108BD9-81ED-4DB2-BD59-A6C34878D82A}">
                    <a16:rowId xmlns:a16="http://schemas.microsoft.com/office/drawing/2014/main" val="3009315750"/>
                  </a:ext>
                </a:extLst>
              </a:tr>
              <a:tr h="3327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 dirty="0">
                          <a:effectLst/>
                        </a:rPr>
                        <a:t>　</a:t>
                      </a:r>
                      <a:endParaRPr lang="ko-KR" alt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 dirty="0">
                          <a:effectLst/>
                        </a:rPr>
                        <a:t>　</a:t>
                      </a:r>
                      <a:endParaRPr lang="ko-KR" alt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extLst>
                  <a:ext uri="{0D108BD9-81ED-4DB2-BD59-A6C34878D82A}">
                    <a16:rowId xmlns:a16="http://schemas.microsoft.com/office/drawing/2014/main" val="2475259907"/>
                  </a:ext>
                </a:extLst>
              </a:tr>
              <a:tr h="33272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>
                          <a:effectLst/>
                        </a:rPr>
                        <a:t>　</a:t>
                      </a:r>
                      <a:endParaRPr lang="ko-KR" altLang="en-US" sz="1100" b="0" i="0" u="sng" strike="noStrike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>
                          <a:effectLst/>
                        </a:rPr>
                        <a:t>　</a:t>
                      </a:r>
                      <a:endParaRPr lang="ko-KR" altLang="en-US" sz="1100" b="0" i="0" u="sng" strike="noStrike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extLst>
                  <a:ext uri="{0D108BD9-81ED-4DB2-BD59-A6C34878D82A}">
                    <a16:rowId xmlns:a16="http://schemas.microsoft.com/office/drawing/2014/main" val="511658731"/>
                  </a:ext>
                </a:extLst>
              </a:tr>
              <a:tr h="39738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 dirty="0">
                          <a:effectLst/>
                        </a:rPr>
                        <a:t>　</a:t>
                      </a:r>
                      <a:endParaRPr lang="ko-KR" alt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>
                          <a:effectLst/>
                        </a:rPr>
                        <a:t>　</a:t>
                      </a:r>
                      <a:endParaRPr lang="ko-KR" altLang="en-US" sz="1100" b="0" i="0" u="sng" strike="noStrike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extLst>
                  <a:ext uri="{0D108BD9-81ED-4DB2-BD59-A6C34878D82A}">
                    <a16:rowId xmlns:a16="http://schemas.microsoft.com/office/drawing/2014/main" val="3359127148"/>
                  </a:ext>
                </a:extLst>
              </a:tr>
              <a:tr h="39513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 dirty="0">
                          <a:effectLst/>
                        </a:rPr>
                        <a:t>　</a:t>
                      </a:r>
                      <a:endParaRPr lang="ko-KR" alt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sng" strike="noStrike" dirty="0">
                          <a:effectLst/>
                        </a:rPr>
                        <a:t>　</a:t>
                      </a:r>
                      <a:endParaRPr lang="ko-KR" altLang="en-US" sz="1100" b="0" i="0" u="sng" strike="noStrike" dirty="0">
                        <a:solidFill>
                          <a:srgbClr val="0563C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4118" marR="4118" marT="4118" marB="0" anchor="ctr"/>
                </a:tc>
                <a:extLst>
                  <a:ext uri="{0D108BD9-81ED-4DB2-BD59-A6C34878D82A}">
                    <a16:rowId xmlns:a16="http://schemas.microsoft.com/office/drawing/2014/main" val="3381741372"/>
                  </a:ext>
                </a:extLst>
              </a:tr>
            </a:tbl>
          </a:graphicData>
        </a:graphic>
      </p:graphicFrame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452DEDC8-1DA5-4534-AA09-AB40C276F0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646510"/>
              </p:ext>
            </p:extLst>
          </p:nvPr>
        </p:nvGraphicFramePr>
        <p:xfrm>
          <a:off x="381000" y="1153887"/>
          <a:ext cx="114300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00">
                  <a:extLst>
                    <a:ext uri="{9D8B030D-6E8A-4147-A177-3AD203B41FA5}">
                      <a16:colId xmlns:a16="http://schemas.microsoft.com/office/drawing/2014/main" val="700312633"/>
                    </a:ext>
                  </a:extLst>
                </a:gridCol>
                <a:gridCol w="1619649">
                  <a:extLst>
                    <a:ext uri="{9D8B030D-6E8A-4147-A177-3AD203B41FA5}">
                      <a16:colId xmlns:a16="http://schemas.microsoft.com/office/drawing/2014/main" val="3368481028"/>
                    </a:ext>
                  </a:extLst>
                </a:gridCol>
                <a:gridCol w="1053897">
                  <a:extLst>
                    <a:ext uri="{9D8B030D-6E8A-4147-A177-3AD203B41FA5}">
                      <a16:colId xmlns:a16="http://schemas.microsoft.com/office/drawing/2014/main" val="2769410248"/>
                    </a:ext>
                  </a:extLst>
                </a:gridCol>
                <a:gridCol w="907854">
                  <a:extLst>
                    <a:ext uri="{9D8B030D-6E8A-4147-A177-3AD203B41FA5}">
                      <a16:colId xmlns:a16="http://schemas.microsoft.com/office/drawing/2014/main" val="77405585"/>
                    </a:ext>
                  </a:extLst>
                </a:gridCol>
                <a:gridCol w="1190360">
                  <a:extLst>
                    <a:ext uri="{9D8B030D-6E8A-4147-A177-3AD203B41FA5}">
                      <a16:colId xmlns:a16="http://schemas.microsoft.com/office/drawing/2014/main" val="416777594"/>
                    </a:ext>
                  </a:extLst>
                </a:gridCol>
                <a:gridCol w="2107794">
                  <a:extLst>
                    <a:ext uri="{9D8B030D-6E8A-4147-A177-3AD203B41FA5}">
                      <a16:colId xmlns:a16="http://schemas.microsoft.com/office/drawing/2014/main" val="4224478336"/>
                    </a:ext>
                  </a:extLst>
                </a:gridCol>
                <a:gridCol w="1350905">
                  <a:extLst>
                    <a:ext uri="{9D8B030D-6E8A-4147-A177-3AD203B41FA5}">
                      <a16:colId xmlns:a16="http://schemas.microsoft.com/office/drawing/2014/main" val="2076579981"/>
                    </a:ext>
                  </a:extLst>
                </a:gridCol>
                <a:gridCol w="1485041">
                  <a:extLst>
                    <a:ext uri="{9D8B030D-6E8A-4147-A177-3AD203B41FA5}">
                      <a16:colId xmlns:a16="http://schemas.microsoft.com/office/drawing/2014/main" val="4034869305"/>
                    </a:ext>
                  </a:extLst>
                </a:gridCol>
              </a:tblGrid>
              <a:tr h="61535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대학명</a:t>
                      </a:r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한글</a:t>
                      </a:r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ko-KR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79B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대학명</a:t>
                      </a:r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영문</a:t>
                      </a:r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79B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팀명</a:t>
                      </a:r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영문</a:t>
                      </a:r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ko-KR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79B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팀원수</a:t>
                      </a:r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(3-5</a:t>
                      </a:r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명</a:t>
                      </a:r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ko-KR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79B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팀장</a:t>
                      </a:r>
                      <a:endParaRPr lang="en-US" altLang="ko-KR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79B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RC </a:t>
                      </a:r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지원 동기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79B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RC</a:t>
                      </a:r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를</a:t>
                      </a:r>
                      <a:r>
                        <a:rPr lang="en-US" altLang="ko-KR" sz="1400" dirty="0">
                          <a:solidFill>
                            <a:schemeClr val="bg1"/>
                          </a:solidFill>
                        </a:rPr>
                        <a:t>          </a:t>
                      </a:r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알게 된 경로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79B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solidFill>
                            <a:schemeClr val="bg1"/>
                          </a:solidFill>
                        </a:rPr>
                        <a:t>소속 투자      동아리명        </a:t>
                      </a:r>
                      <a:r>
                        <a:rPr lang="en-US" altLang="ko-KR" sz="1400" b="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ko-KR" altLang="en-US" sz="1400" b="0" dirty="0">
                          <a:solidFill>
                            <a:schemeClr val="bg1"/>
                          </a:solidFill>
                        </a:rPr>
                        <a:t>해당시</a:t>
                      </a:r>
                      <a:r>
                        <a:rPr lang="en-US" altLang="ko-KR" sz="1400" b="0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ko-KR" altLang="en-US" sz="1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879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292558"/>
                  </a:ext>
                </a:extLst>
              </a:tr>
              <a:tr h="1042624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(*</a:t>
                      </a:r>
                      <a:r>
                        <a:rPr lang="ko-KR" altLang="en-US" sz="1200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별도 </a:t>
                      </a:r>
                      <a:r>
                        <a:rPr lang="ko-KR" altLang="en-US" sz="1200" b="1" dirty="0" err="1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카톡방</a:t>
                      </a:r>
                      <a:r>
                        <a:rPr lang="ko-KR" altLang="en-US" sz="1200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개설 후 팀 대표로 대회기간동안 커뮤니케이션 전달</a:t>
                      </a:r>
                      <a:r>
                        <a:rPr lang="en-US" altLang="ko-KR" sz="1200" b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)</a:t>
                      </a:r>
                    </a:p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368714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897869A-55A7-442D-B859-AC7314A74D6E}"/>
              </a:ext>
            </a:extLst>
          </p:cNvPr>
          <p:cNvSpPr txBox="1"/>
          <p:nvPr/>
        </p:nvSpPr>
        <p:spPr>
          <a:xfrm>
            <a:off x="390525" y="493397"/>
            <a:ext cx="8450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>
                <a:solidFill>
                  <a:srgbClr val="002060"/>
                </a:solidFill>
                <a:latin typeface="+mn-ea"/>
              </a:rPr>
              <a:t>2024-2025 CFA Institute Research Challenge </a:t>
            </a:r>
            <a:r>
              <a:rPr lang="ko-KR" altLang="en-US" sz="2400" b="1" dirty="0">
                <a:solidFill>
                  <a:srgbClr val="002060"/>
                </a:solidFill>
                <a:latin typeface="+mn-ea"/>
              </a:rPr>
              <a:t>참가 신청서</a:t>
            </a:r>
          </a:p>
        </p:txBody>
      </p:sp>
      <p:pic>
        <p:nvPicPr>
          <p:cNvPr id="3" name="그림 2" descr="폰트, 로고, 그래픽, 화이트이(가) 표시된 사진&#10;&#10;자동 생성된 설명">
            <a:extLst>
              <a:ext uri="{FF2B5EF4-FFF2-40B4-BE49-F238E27FC236}">
                <a16:creationId xmlns:a16="http://schemas.microsoft.com/office/drawing/2014/main" id="{67B5541D-183D-96FF-22B9-4BDD58B2F4D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31" t="28929" r="4304" b="30088"/>
          <a:stretch/>
        </p:blipFill>
        <p:spPr>
          <a:xfrm>
            <a:off x="9929611" y="6148888"/>
            <a:ext cx="2163652" cy="709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400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147</Words>
  <Application>Microsoft Office PowerPoint</Application>
  <PresentationFormat>와이드스크린</PresentationFormat>
  <Paragraphs>75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맑은 고딕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Kang Sean</dc:creator>
  <cp:lastModifiedBy>예슬 김</cp:lastModifiedBy>
  <cp:revision>10</cp:revision>
  <dcterms:created xsi:type="dcterms:W3CDTF">2019-07-15T06:24:05Z</dcterms:created>
  <dcterms:modified xsi:type="dcterms:W3CDTF">2024-07-16T07:35:04Z</dcterms:modified>
</cp:coreProperties>
</file>